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5.svg" ContentType="image/svg+xml"/>
  <Override PartName="/ppt/media/image40.svg" ContentType="image/svg+xml"/>
  <Override PartName="/ppt/media/image42.svg" ContentType="image/svg+xml"/>
  <Override PartName="/ppt/media/image44.svg" ContentType="image/svg+xml"/>
  <Override PartName="/ppt/media/image5.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18288000" cy="10287000"/>
  <p:notesSz cx="6858000" cy="9144000"/>
  <p:embeddedFontLst>
    <p:embeddedFont>
      <p:font typeface="Dancing Script" panose="03080600040507000D00"/>
      <p:regular r:id="rId38"/>
    </p:embeddedFont>
    <p:embeddedFont>
      <p:font typeface="Dancing Script Bold" panose="03080800040507000D00"/>
      <p:bold r:id="rId39"/>
    </p:embeddedFont>
    <p:embeddedFont>
      <p:font typeface="Calibri" panose="020F050202020403020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svg"/><Relationship Id="rId3" Type="http://schemas.openxmlformats.org/officeDocument/2006/relationships/image" Target="../media/image22.jpeg"/><Relationship Id="rId2" Type="http://schemas.openxmlformats.org/officeDocument/2006/relationships/image" Target="../media/image21.sv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svg"/><Relationship Id="rId5" Type="http://schemas.openxmlformats.org/officeDocument/2006/relationships/image" Target="../media/image28.jpeg"/><Relationship Id="rId4" Type="http://schemas.openxmlformats.org/officeDocument/2006/relationships/image" Target="../media/image27.svg"/><Relationship Id="rId3" Type="http://schemas.openxmlformats.org/officeDocument/2006/relationships/image" Target="../media/image26.jpeg"/><Relationship Id="rId2" Type="http://schemas.openxmlformats.org/officeDocument/2006/relationships/image" Target="../media/image25.svg"/><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image" Target="../media/image44.svg"/><Relationship Id="rId5" Type="http://schemas.openxmlformats.org/officeDocument/2006/relationships/image" Target="../media/image43.jpeg"/><Relationship Id="rId4" Type="http://schemas.openxmlformats.org/officeDocument/2006/relationships/image" Target="../media/image42.svg"/><Relationship Id="rId3" Type="http://schemas.openxmlformats.org/officeDocument/2006/relationships/image" Target="../media/image41.jpeg"/><Relationship Id="rId2" Type="http://schemas.openxmlformats.org/officeDocument/2006/relationships/image" Target="../media/image40.sv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jpeg"/><Relationship Id="rId3" Type="http://schemas.openxmlformats.org/officeDocument/2006/relationships/image" Target="../media/image35.svg"/><Relationship Id="rId2" Type="http://schemas.openxmlformats.org/officeDocument/2006/relationships/image" Target="../media/image34.jpe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jpeg"/><Relationship Id="rId3" Type="http://schemas.openxmlformats.org/officeDocument/2006/relationships/image" Target="../media/image18.png"/><Relationship Id="rId2" Type="http://schemas.openxmlformats.org/officeDocument/2006/relationships/image" Target="../media/image27.sv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18.png"/><Relationship Id="rId2" Type="http://schemas.openxmlformats.org/officeDocument/2006/relationships/image" Target="../media/image27.svg"/><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svg"/><Relationship Id="rId3" Type="http://schemas.openxmlformats.org/officeDocument/2006/relationships/image" Target="../media/image22.jpeg"/><Relationship Id="rId2" Type="http://schemas.openxmlformats.org/officeDocument/2006/relationships/image" Target="../media/image21.svg"/><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961255" y="-2017079"/>
            <a:ext cx="13902753" cy="13381400"/>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1"/>
            <a:stretch>
              <a:fillRect/>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2172" y="2840002"/>
            <a:ext cx="16513016" cy="2964180"/>
          </a:xfrm>
          <a:prstGeom prst="rect">
            <a:avLst/>
          </a:prstGeom>
        </p:spPr>
        <p:txBody>
          <a:bodyPr lIns="0" tIns="0" rIns="0" bIns="0" rtlCol="0" anchor="t">
            <a:spAutoFit/>
          </a:bodyPr>
          <a:lstStyle/>
          <a:p>
            <a:pPr algn="ctr">
              <a:lnSpc>
                <a:spcPts val="7560"/>
              </a:lnSpc>
            </a:pPr>
            <a:r>
              <a:rPr lang="en-US" sz="9000">
                <a:solidFill>
                  <a:srgbClr val="22423D"/>
                </a:solidFill>
                <a:latin typeface="Dancing Script" panose="03080600040507000D00"/>
                <a:ea typeface="Dancing Script" panose="03080600040507000D00"/>
                <a:cs typeface="Dancing Script" panose="03080600040507000D00"/>
                <a:sym typeface="Dancing Script" panose="03080600040507000D00"/>
              </a:rPr>
              <a:t>Tìm hiểu công cụ NoQueryBooster và khai thác cơ sở </a:t>
            </a:r>
            <a:r>
              <a:rPr lang="en-US" sz="9000">
                <a:solidFill>
                  <a:srgbClr val="22423D"/>
                </a:solidFill>
                <a:latin typeface="Dancing Script" panose="03080600040507000D00"/>
                <a:ea typeface="Dancing Script" panose="03080600040507000D00"/>
                <a:cs typeface="Dancing Script" panose="03080600040507000D00"/>
                <a:sym typeface="Dancing Script" panose="03080600040507000D00"/>
              </a:rPr>
              <a:t>dữ liệu “Bán hàng mỹ phẩm online”.</a:t>
            </a:r>
            <a:endParaRPr lang="en-US" sz="90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Freeform 6"/>
          <p:cNvSpPr/>
          <p:nvPr/>
        </p:nvSpPr>
        <p:spPr>
          <a:xfrm>
            <a:off x="3927174" y="349115"/>
            <a:ext cx="1039992" cy="1039992"/>
          </a:xfrm>
          <a:custGeom>
            <a:avLst/>
            <a:gdLst/>
            <a:ahLst/>
            <a:cxnLst/>
            <a:rect l="l" t="t" r="r" b="b"/>
            <a:pathLst>
              <a:path w="1039992" h="1039992">
                <a:moveTo>
                  <a:pt x="0" y="0"/>
                </a:moveTo>
                <a:lnTo>
                  <a:pt x="1039991" y="0"/>
                </a:lnTo>
                <a:lnTo>
                  <a:pt x="1039991" y="1039992"/>
                </a:lnTo>
                <a:lnTo>
                  <a:pt x="0" y="1039992"/>
                </a:lnTo>
                <a:lnTo>
                  <a:pt x="0" y="0"/>
                </a:lnTo>
                <a:close/>
              </a:path>
            </a:pathLst>
          </a:custGeom>
          <a:blipFill>
            <a:blip r:embed="rId6"/>
            <a:stretch>
              <a:fillRect/>
            </a:stretch>
          </a:blipFill>
        </p:spPr>
      </p:sp>
      <p:sp>
        <p:nvSpPr>
          <p:cNvPr id="7" name="TextBox 7"/>
          <p:cNvSpPr txBox="1"/>
          <p:nvPr/>
        </p:nvSpPr>
        <p:spPr>
          <a:xfrm>
            <a:off x="3695806" y="7374458"/>
            <a:ext cx="11331522" cy="1633220"/>
          </a:xfrm>
          <a:prstGeom prst="rect">
            <a:avLst/>
          </a:prstGeom>
        </p:spPr>
        <p:txBody>
          <a:bodyPr lIns="0" tIns="0" rIns="0" bIns="0" rtlCol="0" anchor="t">
            <a:spAutoFit/>
          </a:bodyPr>
          <a:lstStyle/>
          <a:p>
            <a:pPr algn="ctr">
              <a:lnSpc>
                <a:spcPts val="6580"/>
              </a:lnSpc>
            </a:pPr>
            <a:r>
              <a:rPr lang="en-US" sz="4700" spc="780">
                <a:solidFill>
                  <a:srgbClr val="22423D"/>
                </a:solidFill>
                <a:latin typeface="Glacial Indifference"/>
                <a:ea typeface="Glacial Indifference"/>
                <a:cs typeface="Glacial Indifference"/>
                <a:sym typeface="Glacial Indifference"/>
              </a:rPr>
              <a:t>- GVHD: Trần Thị Vân Anh -</a:t>
            </a:r>
            <a:endParaRPr lang="en-US" sz="4700" spc="780">
              <a:solidFill>
                <a:srgbClr val="22423D"/>
              </a:solidFill>
              <a:latin typeface="Glacial Indifference"/>
              <a:ea typeface="Glacial Indifference"/>
              <a:cs typeface="Glacial Indifference"/>
              <a:sym typeface="Glacial Indifference"/>
            </a:endParaRPr>
          </a:p>
          <a:p>
            <a:pPr algn="ctr">
              <a:lnSpc>
                <a:spcPts val="6580"/>
              </a:lnSpc>
            </a:pPr>
          </a:p>
        </p:txBody>
      </p:sp>
      <p:sp>
        <p:nvSpPr>
          <p:cNvPr id="8" name="TextBox 8"/>
          <p:cNvSpPr txBox="1"/>
          <p:nvPr/>
        </p:nvSpPr>
        <p:spPr>
          <a:xfrm>
            <a:off x="3927174" y="415355"/>
            <a:ext cx="11594297" cy="662939"/>
          </a:xfrm>
          <a:prstGeom prst="rect">
            <a:avLst/>
          </a:prstGeom>
        </p:spPr>
        <p:txBody>
          <a:bodyPr lIns="0" tIns="0" rIns="0" bIns="0" rtlCol="0" anchor="t">
            <a:spAutoFit/>
          </a:bodyPr>
          <a:lstStyle/>
          <a:p>
            <a:pPr algn="ctr">
              <a:lnSpc>
                <a:spcPts val="5460"/>
              </a:lnSpc>
            </a:pPr>
            <a:r>
              <a:rPr lang="en-US" sz="3900" spc="647">
                <a:solidFill>
                  <a:srgbClr val="22423D"/>
                </a:solidFill>
                <a:latin typeface="Glacial Indifference"/>
                <a:ea typeface="Glacial Indifference"/>
                <a:cs typeface="Glacial Indifference"/>
                <a:sym typeface="Glacial Indifference"/>
              </a:rPr>
              <a:t>Trường Đại học Công Thương</a:t>
            </a:r>
            <a:endParaRPr lang="en-US" sz="3900" spc="647">
              <a:solidFill>
                <a:srgbClr val="22423D"/>
              </a:solidFill>
              <a:latin typeface="Glacial Indifference"/>
              <a:ea typeface="Glacial Indifference"/>
              <a:cs typeface="Glacial Indifference"/>
              <a:sym typeface="Glacial Indifferen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683089" y="3318483"/>
            <a:ext cx="17449782" cy="635363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6.Nhiệm vụ và Lịch trình tác vụ:</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NoQueryBooster</a:t>
            </a:r>
            <a:r>
              <a:rPr lang="en-US" sz="2745" spc="456">
                <a:solidFill>
                  <a:srgbClr val="22423D"/>
                </a:solidFill>
                <a:latin typeface="Glacial Indifference"/>
                <a:ea typeface="Glacial Indifference"/>
                <a:cs typeface="Glacial Indifference"/>
                <a:sym typeface="Glacial Indifference"/>
              </a:rPr>
              <a:t> cung cấp tính năng xác định, lưu và thực hiện các nhiệm vụ như truy vấn tập lệnh, nhập, xuất, di chuyển dữ liệu, sao lưu và khôi phục. Trình lập lịch tác vụ hỗ trợ các lịch trình hàng ngày, hàng tuần,... và không cần chạy NoQueryBooster để thực hiện các tác vụ đã lên lịch. Trên Windows, nó sử dụng Task Scheduler, trong khi trên MacOS và Ubuntu, nó sử dụng cron. </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Các loại tác vụ bao gồm: chạy tệp tập lệnh MongoDB, nhập dữ liệu từ JSON và BSON, nhập bảng từ MySQL, PostgreSQL và MSSQL, khôi phục cơ sở dữ liệu với mongorestore, xuất dữ liệu sang JSON, BSON, CSV, TSV, SQL, và sao lưu cơ sở dữ liệu với mongodump.</a:t>
            </a:r>
            <a:endParaRPr lang="en-US" sz="2745" spc="456">
              <a:solidFill>
                <a:srgbClr val="22423D"/>
              </a:solidFill>
              <a:latin typeface="Glacial Indifference"/>
              <a:ea typeface="Glacial Indifference"/>
              <a:cs typeface="Glacial Indifference"/>
              <a:sym typeface="Glacial Indifference"/>
            </a:endParaRPr>
          </a:p>
        </p:txBody>
      </p:sp>
      <p:sp>
        <p:nvSpPr>
          <p:cNvPr id="4" name="Freeform 4"/>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stretch>
              <a:fillRect/>
            </a:stretch>
          </a:blipFill>
        </p:spPr>
      </p:sp>
      <p:sp>
        <p:nvSpPr>
          <p:cNvPr id="3" name="TextBox 3"/>
          <p:cNvSpPr txBox="1"/>
          <p:nvPr/>
        </p:nvSpPr>
        <p:spPr>
          <a:xfrm>
            <a:off x="683089" y="3318483"/>
            <a:ext cx="17449782" cy="519158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7.Theo dõi và điều chỉnh hiệu suất</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NoQueryBooster</a:t>
            </a:r>
            <a:r>
              <a:rPr lang="en-US" sz="2745" spc="456">
                <a:solidFill>
                  <a:srgbClr val="22423D"/>
                </a:solidFill>
                <a:latin typeface="Glacial Indifference"/>
                <a:ea typeface="Glacial Indifference"/>
                <a:cs typeface="Glacial Indifference"/>
                <a:sym typeface="Glacial Indifference"/>
              </a:rPr>
              <a:t> cung cấp các công cụ giám sát và phân tích hiệu suất để đảm bảo hệ thống MongoDB hoạt động ổn định. </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Các tính năng bao gồm: </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kế hoạch giải thích trực quan để tối ưu hóa truy vấn, theo dõi trạng thái máy chủ thời gian thực, trình xem hoạt động để xác định và kết thúc các hoạt động kéo dài, phân tích nhật ký MongoDB, trình cấu hình cơ sở dữ liệu để thu thập thông tin chi tiết, giao diện đồ họa cho mongotop để theo dõi thời gian đọc/ghi, và công cụ khắc phục sự cố bộ bản sao.</a:t>
            </a:r>
            <a:endParaRPr lang="en-US" sz="2745" spc="456">
              <a:solidFill>
                <a:srgbClr val="22423D"/>
              </a:solidFill>
              <a:latin typeface="Glacial Indifference"/>
              <a:ea typeface="Glacial Indifference"/>
              <a:cs typeface="Glacial Indifference"/>
              <a:sym typeface="Glacial Indifference"/>
            </a:endParaRPr>
          </a:p>
        </p:txBody>
      </p:sp>
      <p:sp>
        <p:nvSpPr>
          <p:cNvPr id="4" name="Freeform 4"/>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2"/>
            <a:stretch>
              <a:fillRect/>
            </a:stretch>
          </a:blipFill>
        </p:spPr>
      </p:sp>
      <p:sp>
        <p:nvSpPr>
          <p:cNvPr id="5" name="TextBox 5"/>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stretch>
              <a:fillRect/>
            </a:stretch>
          </a:blipFill>
        </p:spPr>
      </p:sp>
      <p:sp>
        <p:nvSpPr>
          <p:cNvPr id="3" name="TextBox 3"/>
          <p:cNvSpPr txBox="1"/>
          <p:nvPr/>
        </p:nvSpPr>
        <p:spPr>
          <a:xfrm>
            <a:off x="683089" y="3318483"/>
            <a:ext cx="17449782" cy="867773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8.Phần mở rộng Shell, sử dụng Mô-đun Node, Lodash, Moment.js trong tập lệnh</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4645"/>
              </a:lnSpc>
            </a:p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Hỗ trợ sử dụng các đối tượng và mô-đun Node.js cũng như các gói NPM. </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Cung cấp API fluency giống như mongoose với chức năng `mb.runQuery`, và tích hợp các mô-đun tiện ích như lodash, moment, bluebird, shelljs, và mathjs để dễ dàng viết tập lệnh MongoDB.</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9.Phân nhóm / Lọc chỉ bằng một cú nhấp chuột</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Cho phép nhóm trường đã chọn trong kết quả truy vấn để tính tổng, tổng, tối thiểu, tối đa và trung bình chỉ bằng một lần nhấp. Lọc một lần bấm cho phép lọc các cặp giá trị trường đã chọn trong kết quả truy vấn.</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p>
          <a:p>
            <a:pPr algn="just">
              <a:lnSpc>
                <a:spcPts val="4645"/>
              </a:lnSpc>
            </a:pPr>
          </a:p>
          <a:p>
            <a:pPr algn="just">
              <a:lnSpc>
                <a:spcPts val="4645"/>
              </a:lnSpc>
            </a:pPr>
          </a:p>
          <a:p>
            <a:pPr algn="just">
              <a:lnSpc>
                <a:spcPts val="4645"/>
              </a:lnSpc>
            </a:pPr>
          </a:p>
          <a:p>
            <a:pPr algn="just">
              <a:lnSpc>
                <a:spcPts val="4645"/>
              </a:lnSpc>
            </a:pPr>
          </a:p>
        </p:txBody>
      </p:sp>
      <p:sp>
        <p:nvSpPr>
          <p:cNvPr id="4" name="Freeform 4"/>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2"/>
            <a:stretch>
              <a:fillRect/>
            </a:stretch>
          </a:blipFill>
        </p:spPr>
      </p:sp>
      <p:sp>
        <p:nvSpPr>
          <p:cNvPr id="5" name="TextBox 5"/>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stretch>
              <a:fillRect/>
            </a:stretch>
          </a:blipFill>
        </p:spPr>
      </p:sp>
      <p:sp>
        <p:nvSpPr>
          <p:cNvPr id="3" name="TextBox 3"/>
          <p:cNvSpPr txBox="1"/>
          <p:nvPr/>
        </p:nvSpPr>
        <p:spPr>
          <a:xfrm>
            <a:off x="683089" y="3318483"/>
            <a:ext cx="17449782" cy="519158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10.Truyền / đồng bộ dữ liệu dễ dàng giữa các cơ sở dữ liệu</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NoQueryBooster</a:t>
            </a:r>
            <a:r>
              <a:rPr lang="en-US" sz="2745" spc="456">
                <a:solidFill>
                  <a:srgbClr val="22423D"/>
                </a:solidFill>
                <a:latin typeface="Glacial Indifference"/>
                <a:ea typeface="Glacial Indifference"/>
                <a:cs typeface="Glacial Indifference"/>
                <a:sym typeface="Glacial Indifference"/>
              </a:rPr>
              <a:t> cho MongoDB cho phép dễ dàng chuyển và đồng bộ dữ liệu giữa các cơ sở dữ liệu. Ta có thể sao chép cơ sở dữ liệu, thêm bản ghi bị thiếu, hoặc ghi đè các bộ sưu tập. </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Hỗ trợ đồng bộ hóa tài liệu dựa trên trường "_id" và hoạt động giữa bất kỳ kết nối nào, giúp phản ánh cơ sở dữ liệu từ xa cục bộ hoặc duy trì tính đồng bộ giữa nhiều cơ sở dữ liệu trên web.</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p>
          <a:p>
            <a:pPr algn="just">
              <a:lnSpc>
                <a:spcPts val="4645"/>
              </a:lnSpc>
            </a:pPr>
          </a:p>
        </p:txBody>
      </p:sp>
      <p:sp>
        <p:nvSpPr>
          <p:cNvPr id="4" name="Freeform 4"/>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2"/>
            <a:stretch>
              <a:fillRect/>
            </a:stretch>
          </a:blipFill>
        </p:spPr>
      </p:sp>
      <p:sp>
        <p:nvSpPr>
          <p:cNvPr id="5" name="TextBox 5"/>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921486" y="3526086"/>
            <a:ext cx="12445027" cy="3815853"/>
          </a:xfrm>
          <a:prstGeom prst="rect">
            <a:avLst/>
          </a:prstGeom>
        </p:spPr>
        <p:txBody>
          <a:bodyPr lIns="0" tIns="0" rIns="0" bIns="0" rtlCol="0" anchor="t">
            <a:spAutoFit/>
          </a:bodyPr>
          <a:lstStyle/>
          <a:p>
            <a:pPr algn="ctr">
              <a:lnSpc>
                <a:spcPts val="14280"/>
              </a:lnSpc>
            </a:pPr>
            <a:r>
              <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rPr>
              <a:t>Xây dựng database</a:t>
            </a:r>
            <a:endPar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4" name="Freeform 4"/>
          <p:cNvSpPr/>
          <p:nvPr/>
        </p:nvSpPr>
        <p:spPr>
          <a:xfrm>
            <a:off x="6079837" y="6690317"/>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552960" y="2247779"/>
            <a:ext cx="4541999" cy="5574272"/>
          </a:xfrm>
          <a:custGeom>
            <a:avLst/>
            <a:gdLst/>
            <a:ahLst/>
            <a:cxnLst/>
            <a:rect l="l" t="t" r="r" b="b"/>
            <a:pathLst>
              <a:path w="4541999" h="5574272">
                <a:moveTo>
                  <a:pt x="0" y="0"/>
                </a:moveTo>
                <a:lnTo>
                  <a:pt x="4542000" y="0"/>
                </a:lnTo>
                <a:lnTo>
                  <a:pt x="4542000" y="5574272"/>
                </a:lnTo>
                <a:lnTo>
                  <a:pt x="0" y="5574272"/>
                </a:lnTo>
                <a:lnTo>
                  <a:pt x="0" y="0"/>
                </a:lnTo>
                <a:close/>
              </a:path>
            </a:pathLst>
          </a:custGeom>
          <a:blipFill>
            <a:blip r:embed="rId7"/>
            <a:stretch>
              <a:fillRect/>
            </a:stretch>
          </a:blipFill>
        </p:spPr>
      </p:sp>
      <p:sp>
        <p:nvSpPr>
          <p:cNvPr id="6" name="Freeform 6"/>
          <p:cNvSpPr/>
          <p:nvPr/>
        </p:nvSpPr>
        <p:spPr>
          <a:xfrm>
            <a:off x="11415000" y="2356364"/>
            <a:ext cx="6391831" cy="5574272"/>
          </a:xfrm>
          <a:custGeom>
            <a:avLst/>
            <a:gdLst/>
            <a:ahLst/>
            <a:cxnLst/>
            <a:rect l="l" t="t" r="r" b="b"/>
            <a:pathLst>
              <a:path w="6391831" h="5574272">
                <a:moveTo>
                  <a:pt x="0" y="0"/>
                </a:moveTo>
                <a:lnTo>
                  <a:pt x="6391831" y="0"/>
                </a:lnTo>
                <a:lnTo>
                  <a:pt x="6391831" y="5574272"/>
                </a:lnTo>
                <a:lnTo>
                  <a:pt x="0" y="5574272"/>
                </a:lnTo>
                <a:lnTo>
                  <a:pt x="0" y="0"/>
                </a:lnTo>
                <a:close/>
              </a:path>
            </a:pathLst>
          </a:custGeom>
          <a:blipFill>
            <a:blip r:embed="rId8"/>
            <a:stretch>
              <a:fillRect/>
            </a:stretch>
          </a:blipFill>
        </p:spPr>
      </p:sp>
      <p:sp>
        <p:nvSpPr>
          <p:cNvPr id="7" name="TextBox 7"/>
          <p:cNvSpPr txBox="1"/>
          <p:nvPr/>
        </p:nvSpPr>
        <p:spPr>
          <a:xfrm>
            <a:off x="722491" y="742537"/>
            <a:ext cx="5978529" cy="800926"/>
          </a:xfrm>
          <a:prstGeom prst="rect">
            <a:avLst/>
          </a:prstGeom>
        </p:spPr>
        <p:txBody>
          <a:bodyPr lIns="0" tIns="0" rIns="0" bIns="0" rtlCol="0" anchor="t">
            <a:spAutoFit/>
          </a:bodyPr>
          <a:lstStyle/>
          <a:p>
            <a:pPr algn="ctr">
              <a:lnSpc>
                <a:spcPts val="5685"/>
              </a:lnSpc>
            </a:pPr>
            <a:r>
              <a:rPr lang="en-US" sz="6765">
                <a:solidFill>
                  <a:srgbClr val="22423D"/>
                </a:solidFill>
                <a:latin typeface="Dancing Script" panose="03080600040507000D00"/>
                <a:ea typeface="Dancing Script" panose="03080600040507000D00"/>
                <a:cs typeface="Dancing Script" panose="03080600040507000D00"/>
                <a:sym typeface="Dancing Script" panose="03080600040507000D00"/>
              </a:rPr>
              <a:t>Xây dựng database</a:t>
            </a:r>
            <a:endParaRPr lang="en-US" sz="6765">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8" name="TextBox 8"/>
          <p:cNvSpPr txBox="1"/>
          <p:nvPr/>
        </p:nvSpPr>
        <p:spPr>
          <a:xfrm>
            <a:off x="722491" y="2096413"/>
            <a:ext cx="5083059" cy="1866900"/>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Các collection chính:</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647700" lvl="1" indent="-323850" algn="l">
              <a:lnSpc>
                <a:spcPts val="3750"/>
              </a:lnSpc>
              <a:buFont typeface="Arial" panose="020B0604020202020204"/>
              <a:buChar char="•"/>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Products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647700" lvl="1" indent="-323850" algn="l">
              <a:lnSpc>
                <a:spcPts val="3750"/>
              </a:lnSpc>
              <a:buFont typeface="Arial" panose="020B0604020202020204"/>
              <a:buChar char="•"/>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Users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647700" lvl="1" indent="-323850" algn="l">
              <a:lnSpc>
                <a:spcPts val="3750"/>
              </a:lnSpc>
              <a:buFont typeface="Arial" panose="020B0604020202020204"/>
              <a:buChar char="•"/>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Orders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9" name="TextBox 9"/>
          <p:cNvSpPr txBox="1"/>
          <p:nvPr/>
        </p:nvSpPr>
        <p:spPr>
          <a:xfrm>
            <a:off x="11183221" y="699133"/>
            <a:ext cx="1746052" cy="1028399"/>
          </a:xfrm>
          <a:prstGeom prst="rect">
            <a:avLst/>
          </a:prstGeom>
        </p:spPr>
        <p:txBody>
          <a:bodyPr lIns="0" tIns="0" rIns="0" bIns="0" rtlCol="0" anchor="t">
            <a:spAutoFit/>
          </a:bodyPr>
          <a:lstStyle/>
          <a:p>
            <a:pPr algn="ctr">
              <a:lnSpc>
                <a:spcPts val="8415"/>
              </a:lnSpc>
              <a:spcBef>
                <a:spcPct val="0"/>
              </a:spcBef>
            </a:pPr>
            <a:r>
              <a:rPr lang="en-US" sz="6010">
                <a:solidFill>
                  <a:srgbClr val="22423D"/>
                </a:solidFill>
                <a:latin typeface="Glacial Indifference"/>
                <a:ea typeface="Glacial Indifference"/>
                <a:cs typeface="Glacial Indifference"/>
                <a:sym typeface="Glacial Indifference"/>
              </a:rPr>
              <a:t>Users</a:t>
            </a:r>
            <a:endParaRPr lang="en-US" sz="6010">
              <a:solidFill>
                <a:srgbClr val="22423D"/>
              </a:solidFill>
              <a:latin typeface="Glacial Indifference"/>
              <a:ea typeface="Glacial Indifference"/>
              <a:cs typeface="Glacial Indifference"/>
              <a:sym typeface="Glacial Indifferen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981095" y="2278362"/>
            <a:ext cx="5278205" cy="7714837"/>
          </a:xfrm>
          <a:custGeom>
            <a:avLst/>
            <a:gdLst/>
            <a:ahLst/>
            <a:cxnLst/>
            <a:rect l="l" t="t" r="r" b="b"/>
            <a:pathLst>
              <a:path w="5278205" h="7714837">
                <a:moveTo>
                  <a:pt x="0" y="0"/>
                </a:moveTo>
                <a:lnTo>
                  <a:pt x="5278205" y="0"/>
                </a:lnTo>
                <a:lnTo>
                  <a:pt x="5278205" y="7714837"/>
                </a:lnTo>
                <a:lnTo>
                  <a:pt x="0" y="7714837"/>
                </a:lnTo>
                <a:lnTo>
                  <a:pt x="0" y="0"/>
                </a:lnTo>
                <a:close/>
              </a:path>
            </a:pathLst>
          </a:custGeom>
          <a:blipFill>
            <a:blip r:embed="rId1"/>
            <a:stretch>
              <a:fillRect r="-4402"/>
            </a:stretch>
          </a:blipFill>
        </p:spPr>
      </p:sp>
      <p:sp>
        <p:nvSpPr>
          <p:cNvPr id="3" name="TextBox 3"/>
          <p:cNvSpPr txBox="1"/>
          <p:nvPr/>
        </p:nvSpPr>
        <p:spPr>
          <a:xfrm>
            <a:off x="13007449" y="895350"/>
            <a:ext cx="2495862" cy="1151017"/>
          </a:xfrm>
          <a:prstGeom prst="rect">
            <a:avLst/>
          </a:prstGeom>
        </p:spPr>
        <p:txBody>
          <a:bodyPr lIns="0" tIns="0" rIns="0" bIns="0" rtlCol="0" anchor="t">
            <a:spAutoFit/>
          </a:bodyPr>
          <a:lstStyle/>
          <a:p>
            <a:pPr algn="ctr">
              <a:lnSpc>
                <a:spcPts val="9395"/>
              </a:lnSpc>
              <a:spcBef>
                <a:spcPct val="0"/>
              </a:spcBef>
            </a:pPr>
            <a:r>
              <a:rPr lang="en-US" sz="6710">
                <a:solidFill>
                  <a:srgbClr val="22423D"/>
                </a:solidFill>
                <a:latin typeface="Glacial Indifference"/>
                <a:ea typeface="Glacial Indifference"/>
                <a:cs typeface="Glacial Indifference"/>
                <a:sym typeface="Glacial Indifference"/>
              </a:rPr>
              <a:t>Orders</a:t>
            </a:r>
            <a:endParaRPr lang="en-US" sz="6710">
              <a:solidFill>
                <a:srgbClr val="22423D"/>
              </a:solidFill>
              <a:latin typeface="Glacial Indifference"/>
              <a:ea typeface="Glacial Indifference"/>
              <a:cs typeface="Glacial Indifference"/>
              <a:sym typeface="Glacial Indifference"/>
            </a:endParaRPr>
          </a:p>
        </p:txBody>
      </p:sp>
      <p:sp>
        <p:nvSpPr>
          <p:cNvPr id="4" name="TextBox 4"/>
          <p:cNvSpPr txBox="1"/>
          <p:nvPr/>
        </p:nvSpPr>
        <p:spPr>
          <a:xfrm>
            <a:off x="3547081" y="386517"/>
            <a:ext cx="3171810" cy="1151017"/>
          </a:xfrm>
          <a:prstGeom prst="rect">
            <a:avLst/>
          </a:prstGeom>
        </p:spPr>
        <p:txBody>
          <a:bodyPr lIns="0" tIns="0" rIns="0" bIns="0" rtlCol="0" anchor="t">
            <a:spAutoFit/>
          </a:bodyPr>
          <a:lstStyle/>
          <a:p>
            <a:pPr algn="ctr">
              <a:lnSpc>
                <a:spcPts val="9395"/>
              </a:lnSpc>
              <a:spcBef>
                <a:spcPct val="0"/>
              </a:spcBef>
            </a:pPr>
            <a:r>
              <a:rPr lang="en-US" sz="6710">
                <a:solidFill>
                  <a:srgbClr val="22423D"/>
                </a:solidFill>
                <a:latin typeface="Glacial Indifference"/>
                <a:ea typeface="Glacial Indifference"/>
                <a:cs typeface="Glacial Indifference"/>
                <a:sym typeface="Glacial Indifference"/>
              </a:rPr>
              <a:t>Products</a:t>
            </a:r>
            <a:endParaRPr lang="en-US" sz="6710">
              <a:solidFill>
                <a:srgbClr val="22423D"/>
              </a:solidFill>
              <a:latin typeface="Glacial Indifference"/>
              <a:ea typeface="Glacial Indifference"/>
              <a:cs typeface="Glacial Indifference"/>
              <a:sym typeface="Glacial Indifference"/>
            </a:endParaRPr>
          </a:p>
        </p:txBody>
      </p:sp>
      <p:sp>
        <p:nvSpPr>
          <p:cNvPr id="5" name="Freeform 5"/>
          <p:cNvSpPr/>
          <p:nvPr/>
        </p:nvSpPr>
        <p:spPr>
          <a:xfrm>
            <a:off x="2941661" y="1537533"/>
            <a:ext cx="4960299" cy="8452164"/>
          </a:xfrm>
          <a:custGeom>
            <a:avLst/>
            <a:gdLst/>
            <a:ahLst/>
            <a:cxnLst/>
            <a:rect l="l" t="t" r="r" b="b"/>
            <a:pathLst>
              <a:path w="4960299" h="8452164">
                <a:moveTo>
                  <a:pt x="0" y="0"/>
                </a:moveTo>
                <a:lnTo>
                  <a:pt x="4960299" y="0"/>
                </a:lnTo>
                <a:lnTo>
                  <a:pt x="4960299" y="8452164"/>
                </a:lnTo>
                <a:lnTo>
                  <a:pt x="0" y="8452164"/>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5728" y="2173127"/>
            <a:ext cx="4604031" cy="7810368"/>
          </a:xfrm>
          <a:custGeom>
            <a:avLst/>
            <a:gdLst/>
            <a:ahLst/>
            <a:cxnLst/>
            <a:rect l="l" t="t" r="r" b="b"/>
            <a:pathLst>
              <a:path w="4604031" h="7810368">
                <a:moveTo>
                  <a:pt x="0" y="0"/>
                </a:moveTo>
                <a:lnTo>
                  <a:pt x="4604030" y="0"/>
                </a:lnTo>
                <a:lnTo>
                  <a:pt x="4604030" y="7810368"/>
                </a:lnTo>
                <a:lnTo>
                  <a:pt x="0" y="7810368"/>
                </a:lnTo>
                <a:lnTo>
                  <a:pt x="0" y="0"/>
                </a:lnTo>
                <a:close/>
              </a:path>
            </a:pathLst>
          </a:custGeom>
          <a:blipFill>
            <a:blip r:embed="rId4"/>
            <a:stretch>
              <a:fillRect r="-3405"/>
            </a:stretch>
          </a:blipFill>
        </p:spPr>
      </p:sp>
      <p:sp>
        <p:nvSpPr>
          <p:cNvPr id="5" name="Freeform 5"/>
          <p:cNvSpPr/>
          <p:nvPr/>
        </p:nvSpPr>
        <p:spPr>
          <a:xfrm>
            <a:off x="11286148" y="2173370"/>
            <a:ext cx="4178501" cy="7810368"/>
          </a:xfrm>
          <a:custGeom>
            <a:avLst/>
            <a:gdLst/>
            <a:ahLst/>
            <a:cxnLst/>
            <a:rect l="l" t="t" r="r" b="b"/>
            <a:pathLst>
              <a:path w="4178501" h="7810368">
                <a:moveTo>
                  <a:pt x="0" y="0"/>
                </a:moveTo>
                <a:lnTo>
                  <a:pt x="4178501" y="0"/>
                </a:lnTo>
                <a:lnTo>
                  <a:pt x="4178501" y="7810368"/>
                </a:lnTo>
                <a:lnTo>
                  <a:pt x="0" y="7810368"/>
                </a:lnTo>
                <a:lnTo>
                  <a:pt x="0" y="0"/>
                </a:lnTo>
                <a:close/>
              </a:path>
            </a:pathLst>
          </a:custGeom>
          <a:blipFill>
            <a:blip r:embed="rId5"/>
            <a:stretch>
              <a:fillRect/>
            </a:stretch>
          </a:blipFill>
        </p:spPr>
      </p:sp>
      <p:sp>
        <p:nvSpPr>
          <p:cNvPr id="6" name="TextBox 6"/>
          <p:cNvSpPr txBox="1"/>
          <p:nvPr/>
        </p:nvSpPr>
        <p:spPr>
          <a:xfrm>
            <a:off x="887459" y="500109"/>
            <a:ext cx="7660567" cy="748850"/>
          </a:xfrm>
          <a:prstGeom prst="rect">
            <a:avLst/>
          </a:prstGeom>
        </p:spPr>
        <p:txBody>
          <a:bodyPr lIns="0" tIns="0" rIns="0" bIns="0" rtlCol="0" anchor="t">
            <a:spAutoFit/>
          </a:bodyPr>
          <a:lstStyle/>
          <a:p>
            <a:pPr algn="ctr">
              <a:lnSpc>
                <a:spcPts val="5290"/>
              </a:lnSpc>
            </a:pPr>
            <a:r>
              <a:rPr lang="en-US" sz="6300">
                <a:solidFill>
                  <a:srgbClr val="22423D"/>
                </a:solidFill>
                <a:latin typeface="Dancing Script" panose="03080600040507000D00"/>
                <a:ea typeface="Dancing Script" panose="03080600040507000D00"/>
                <a:cs typeface="Dancing Script" panose="03080600040507000D00"/>
                <a:sym typeface="Dancing Script" panose="03080600040507000D00"/>
              </a:rPr>
              <a:t>Dữ liệu trong cơ sở dữ liệu</a:t>
            </a:r>
            <a:endParaRPr lang="en-US" sz="63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7" name="TextBox 7"/>
          <p:cNvSpPr txBox="1"/>
          <p:nvPr/>
        </p:nvSpPr>
        <p:spPr>
          <a:xfrm>
            <a:off x="3247298" y="1468156"/>
            <a:ext cx="2258248"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Products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8" name="TextBox 8"/>
          <p:cNvSpPr txBox="1"/>
          <p:nvPr/>
        </p:nvSpPr>
        <p:spPr>
          <a:xfrm>
            <a:off x="12321912" y="1468277"/>
            <a:ext cx="1554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Users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6072109" y="1402497"/>
            <a:ext cx="5763614" cy="8318089"/>
          </a:xfrm>
          <a:custGeom>
            <a:avLst/>
            <a:gdLst/>
            <a:ahLst/>
            <a:cxnLst/>
            <a:rect l="l" t="t" r="r" b="b"/>
            <a:pathLst>
              <a:path w="5763614" h="8318089">
                <a:moveTo>
                  <a:pt x="0" y="0"/>
                </a:moveTo>
                <a:lnTo>
                  <a:pt x="5763614" y="0"/>
                </a:lnTo>
                <a:lnTo>
                  <a:pt x="5763614" y="8318090"/>
                </a:lnTo>
                <a:lnTo>
                  <a:pt x="0" y="8318090"/>
                </a:lnTo>
                <a:lnTo>
                  <a:pt x="0" y="0"/>
                </a:lnTo>
                <a:close/>
              </a:path>
            </a:pathLst>
          </a:custGeom>
          <a:blipFill>
            <a:blip r:embed="rId1"/>
            <a:stretch>
              <a:fillRect/>
            </a:stretch>
          </a:blipFill>
        </p:spPr>
      </p:sp>
      <p:sp>
        <p:nvSpPr>
          <p:cNvPr id="3" name="TextBox 3"/>
          <p:cNvSpPr txBox="1"/>
          <p:nvPr/>
        </p:nvSpPr>
        <p:spPr>
          <a:xfrm>
            <a:off x="7319733" y="561975"/>
            <a:ext cx="1634183"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Orders</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8883500" y="293592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9347631" y="3190243"/>
            <a:ext cx="3186537" cy="3606163"/>
          </a:xfrm>
          <a:custGeom>
            <a:avLst/>
            <a:gdLst/>
            <a:ahLst/>
            <a:cxnLst/>
            <a:rect l="l" t="t" r="r" b="b"/>
            <a:pathLst>
              <a:path w="3186537" h="3606163">
                <a:moveTo>
                  <a:pt x="0" y="0"/>
                </a:moveTo>
                <a:lnTo>
                  <a:pt x="3186537" y="0"/>
                </a:lnTo>
                <a:lnTo>
                  <a:pt x="3186537" y="3606163"/>
                </a:lnTo>
                <a:lnTo>
                  <a:pt x="0" y="3606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2159" y="61513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97884" y="6341827"/>
            <a:ext cx="4868329" cy="5014197"/>
          </a:xfrm>
          <a:custGeom>
            <a:avLst/>
            <a:gdLst/>
            <a:ahLst/>
            <a:cxnLst/>
            <a:rect l="l" t="t" r="r" b="b"/>
            <a:pathLst>
              <a:path w="4868329" h="5014197">
                <a:moveTo>
                  <a:pt x="0" y="0"/>
                </a:moveTo>
                <a:lnTo>
                  <a:pt x="4868330" y="0"/>
                </a:lnTo>
                <a:lnTo>
                  <a:pt x="4868330" y="5014197"/>
                </a:lnTo>
                <a:lnTo>
                  <a:pt x="0" y="5014197"/>
                </a:lnTo>
                <a:lnTo>
                  <a:pt x="0" y="0"/>
                </a:lnTo>
                <a:close/>
              </a:path>
            </a:pathLst>
          </a:custGeom>
          <a:blipFill>
            <a:blip r:embed="rId7"/>
            <a:stretch>
              <a:fillRect/>
            </a:stretch>
          </a:blipFill>
        </p:spPr>
      </p:sp>
      <p:sp>
        <p:nvSpPr>
          <p:cNvPr id="6" name="TextBox 6"/>
          <p:cNvSpPr txBox="1"/>
          <p:nvPr/>
        </p:nvSpPr>
        <p:spPr>
          <a:xfrm>
            <a:off x="2921486" y="4430961"/>
            <a:ext cx="12445027" cy="2006103"/>
          </a:xfrm>
          <a:prstGeom prst="rect">
            <a:avLst/>
          </a:prstGeom>
        </p:spPr>
        <p:txBody>
          <a:bodyPr lIns="0" tIns="0" rIns="0" bIns="0" rtlCol="0" anchor="t">
            <a:spAutoFit/>
          </a:bodyPr>
          <a:lstStyle/>
          <a:p>
            <a:pPr algn="ctr">
              <a:lnSpc>
                <a:spcPts val="14280"/>
              </a:lnSpc>
            </a:pPr>
            <a:r>
              <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rPr>
              <a:t>Ứng dụng</a:t>
            </a:r>
            <a:endPar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1"/>
            <a:stretch>
              <a:fillRect/>
            </a:stretch>
          </a:blipFill>
        </p:spPr>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5" name="Table 5"/>
          <p:cNvGraphicFramePr>
            <a:graphicFrameLocks noGrp="1"/>
          </p:cNvGraphicFramePr>
          <p:nvPr/>
        </p:nvGraphicFramePr>
        <p:xfrm>
          <a:off x="0" y="0"/>
          <a:ext cx="18288000" cy="10827309"/>
        </p:xfrm>
        <a:graphic>
          <a:graphicData uri="http://schemas.openxmlformats.org/drawingml/2006/table">
            <a:tbl>
              <a:tblPr/>
              <a:tblGrid>
                <a:gridCol w="4301321"/>
                <a:gridCol w="6694301"/>
                <a:gridCol w="7292378"/>
              </a:tblGrid>
              <a:tr h="1387227">
                <a:tc>
                  <a:txBody>
                    <a:bodyPr rtlCol="0"/>
                    <a:lstStyle/>
                    <a:p>
                      <a:pPr algn="ctr">
                        <a:lnSpc>
                          <a:spcPts val="6580"/>
                        </a:lnSpc>
                        <a:defRPr/>
                      </a:pPr>
                      <a:r>
                        <a:rPr lang="en-US" sz="4700">
                          <a:solidFill>
                            <a:srgbClr val="000000"/>
                          </a:solidFill>
                          <a:latin typeface="Dancing Script Bold" panose="03080800040507000D00"/>
                          <a:ea typeface="Dancing Script Bold" panose="03080800040507000D00"/>
                          <a:cs typeface="Dancing Script Bold" panose="03080800040507000D00"/>
                          <a:sym typeface="Dancing Script Bold" panose="03080800040507000D00"/>
                        </a:rPr>
                        <a:t>MSSV</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6580"/>
                        </a:lnSpc>
                        <a:defRPr/>
                      </a:pPr>
                      <a:r>
                        <a:rPr lang="en-US" sz="4700">
                          <a:solidFill>
                            <a:srgbClr val="000000"/>
                          </a:solidFill>
                          <a:latin typeface="Dancing Script Bold" panose="03080800040507000D00"/>
                          <a:ea typeface="Dancing Script Bold" panose="03080800040507000D00"/>
                          <a:cs typeface="Dancing Script Bold" panose="03080800040507000D00"/>
                          <a:sym typeface="Dancing Script Bold" panose="03080800040507000D00"/>
                        </a:rPr>
                        <a:t>Họ và tên</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6580"/>
                        </a:lnSpc>
                        <a:defRPr/>
                      </a:pPr>
                      <a:r>
                        <a:rPr lang="en-US" sz="4700">
                          <a:solidFill>
                            <a:srgbClr val="000000"/>
                          </a:solidFill>
                          <a:latin typeface="Dancing Script Bold" panose="03080800040507000D00"/>
                          <a:ea typeface="Dancing Script Bold" panose="03080800040507000D00"/>
                          <a:cs typeface="Dancing Script Bold" panose="03080800040507000D00"/>
                          <a:sym typeface="Dancing Script Bold" panose="03080800040507000D00"/>
                        </a:rPr>
                        <a:t> Nhiệm vụ</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r h="2449173">
                <a:tc>
                  <a:txBody>
                    <a:bodyPr rtlCol="0"/>
                    <a:lstStyle/>
                    <a:p>
                      <a:pPr algn="ctr">
                        <a:lnSpc>
                          <a:spcPts val="6580"/>
                        </a:lnSpc>
                        <a:defRPr/>
                      </a:pPr>
                      <a:r>
                        <a:rPr lang="en-US" sz="4700">
                          <a:solidFill>
                            <a:srgbClr val="000000"/>
                          </a:solidFill>
                          <a:latin typeface="Dancing Script" panose="03080600040507000D00"/>
                          <a:ea typeface="Dancing Script" panose="03080600040507000D00"/>
                          <a:cs typeface="Dancing Script" panose="03080600040507000D00"/>
                          <a:sym typeface="Dancing Script" panose="03080600040507000D00"/>
                        </a:rPr>
                        <a:t>2001210814</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Nguyễn Thị Tố Trinh</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Load sản phẩm, Tìm kiếm, Sort</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r h="1518538">
                <a:tc>
                  <a:txBody>
                    <a:bodyPr rtlCol="0"/>
                    <a:lstStyle/>
                    <a:p>
                      <a:pPr algn="ctr">
                        <a:lnSpc>
                          <a:spcPts val="6580"/>
                        </a:lnSpc>
                        <a:defRPr/>
                      </a:pPr>
                      <a:r>
                        <a:rPr lang="en-US" sz="4700">
                          <a:solidFill>
                            <a:srgbClr val="000000"/>
                          </a:solidFill>
                          <a:latin typeface="Dancing Script" panose="03080600040507000D00"/>
                          <a:ea typeface="Dancing Script" panose="03080600040507000D00"/>
                          <a:cs typeface="Dancing Script" panose="03080600040507000D00"/>
                          <a:sym typeface="Dancing Script" panose="03080600040507000D00"/>
                        </a:rPr>
                        <a:t>2001216025</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Nguyễn Thanh Phát</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Giỏ hàng, Đặt hàng</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r h="1511599">
                <a:tc>
                  <a:txBody>
                    <a:bodyPr rtlCol="0"/>
                    <a:lstStyle/>
                    <a:p>
                      <a:pPr algn="ctr">
                        <a:lnSpc>
                          <a:spcPts val="6580"/>
                        </a:lnSpc>
                        <a:defRPr/>
                      </a:pPr>
                      <a:r>
                        <a:rPr lang="en-US" sz="4700">
                          <a:solidFill>
                            <a:srgbClr val="000000"/>
                          </a:solidFill>
                          <a:latin typeface="Dancing Script" panose="03080600040507000D00"/>
                          <a:ea typeface="Dancing Script" panose="03080600040507000D00"/>
                          <a:cs typeface="Dancing Script" panose="03080600040507000D00"/>
                          <a:sym typeface="Dancing Script" panose="03080600040507000D00"/>
                        </a:rPr>
                        <a:t>2001216286</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Hồ Ngọc Tùng</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CRUD Sản phẩm</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r h="1511599">
                <a:tc>
                  <a:txBody>
                    <a:bodyPr rtlCol="0"/>
                    <a:lstStyle/>
                    <a:p>
                      <a:pPr algn="ctr">
                        <a:lnSpc>
                          <a:spcPts val="6580"/>
                        </a:lnSpc>
                        <a:defRPr/>
                      </a:pPr>
                      <a:r>
                        <a:rPr lang="en-US" sz="4700">
                          <a:solidFill>
                            <a:srgbClr val="000000"/>
                          </a:solidFill>
                          <a:latin typeface="Dancing Script" panose="03080600040507000D00"/>
                          <a:ea typeface="Dancing Script" panose="03080600040507000D00"/>
                          <a:cs typeface="Dancing Script" panose="03080600040507000D00"/>
                          <a:sym typeface="Dancing Script" panose="03080600040507000D00"/>
                        </a:rPr>
                        <a:t>2001216300</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Hồ Thanh Tỷ</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CRUD User</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r h="2449173">
                <a:tc>
                  <a:txBody>
                    <a:bodyPr rtlCol="0"/>
                    <a:lstStyle/>
                    <a:p>
                      <a:pPr algn="ctr">
                        <a:lnSpc>
                          <a:spcPts val="6580"/>
                        </a:lnSpc>
                        <a:defRPr/>
                      </a:pPr>
                      <a:r>
                        <a:rPr lang="en-US" sz="4700">
                          <a:solidFill>
                            <a:srgbClr val="000000"/>
                          </a:solidFill>
                          <a:latin typeface="Dancing Script" panose="03080600040507000D00"/>
                          <a:ea typeface="Dancing Script" panose="03080600040507000D00"/>
                          <a:cs typeface="Dancing Script" panose="03080600040507000D00"/>
                          <a:sym typeface="Dancing Script" panose="03080600040507000D00"/>
                        </a:rPr>
                        <a:t>2001210048</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Phạm Huỳnh Hữu Thành</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rtlCol="0"/>
                    <a:lstStyle/>
                    <a:p>
                      <a:pPr algn="ctr">
                        <a:lnSpc>
                          <a:spcPts val="7420"/>
                        </a:lnSpc>
                        <a:defRPr/>
                      </a:pPr>
                      <a:r>
                        <a:rPr lang="en-US" sz="5300">
                          <a:solidFill>
                            <a:srgbClr val="000000"/>
                          </a:solidFill>
                          <a:latin typeface="Dancing Script" panose="03080600040507000D00"/>
                          <a:ea typeface="Dancing Script" panose="03080600040507000D00"/>
                          <a:cs typeface="Dancing Script" panose="03080600040507000D00"/>
                          <a:sym typeface="Dancing Script" panose="03080600040507000D00"/>
                        </a:rPr>
                        <a:t>Đăng nhập, đăng ký, Phân quyền</a:t>
                      </a:r>
                      <a:endParaRPr lang="en-US" sz="1100"/>
                    </a:p>
                  </a:txBody>
                  <a:tcPr marL="190500" marR="190500" marT="190500" marB="190500" anchor="t">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292" y="1572693"/>
            <a:ext cx="13455417" cy="7141613"/>
          </a:xfrm>
          <a:custGeom>
            <a:avLst/>
            <a:gdLst/>
            <a:ahLst/>
            <a:cxnLst/>
            <a:rect l="l" t="t" r="r" b="b"/>
            <a:pathLst>
              <a:path w="13455417" h="7141613">
                <a:moveTo>
                  <a:pt x="0" y="0"/>
                </a:moveTo>
                <a:lnTo>
                  <a:pt x="13455416" y="0"/>
                </a:lnTo>
                <a:lnTo>
                  <a:pt x="13455416" y="7141614"/>
                </a:lnTo>
                <a:lnTo>
                  <a:pt x="0" y="7141614"/>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6535221"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ĐĂNG NHẬP</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06767" y="1702477"/>
            <a:ext cx="13455417" cy="6882046"/>
          </a:xfrm>
          <a:custGeom>
            <a:avLst/>
            <a:gdLst/>
            <a:ahLst/>
            <a:cxnLst/>
            <a:rect l="l" t="t" r="r" b="b"/>
            <a:pathLst>
              <a:path w="13455417" h="6882046">
                <a:moveTo>
                  <a:pt x="0" y="0"/>
                </a:moveTo>
                <a:lnTo>
                  <a:pt x="13455416" y="0"/>
                </a:lnTo>
                <a:lnTo>
                  <a:pt x="13455416" y="6882046"/>
                </a:lnTo>
                <a:lnTo>
                  <a:pt x="0" y="6882046"/>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7150903"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ĐĂNG KÝ</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744" y="1736006"/>
            <a:ext cx="13454512" cy="6814988"/>
          </a:xfrm>
          <a:custGeom>
            <a:avLst/>
            <a:gdLst/>
            <a:ahLst/>
            <a:cxnLst/>
            <a:rect l="l" t="t" r="r" b="b"/>
            <a:pathLst>
              <a:path w="13454512" h="6814988">
                <a:moveTo>
                  <a:pt x="0" y="0"/>
                </a:moveTo>
                <a:lnTo>
                  <a:pt x="13454512" y="0"/>
                </a:lnTo>
                <a:lnTo>
                  <a:pt x="13454512" y="6814988"/>
                </a:lnTo>
                <a:lnTo>
                  <a:pt x="0" y="6814988"/>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8177040" y="9239250"/>
            <a:ext cx="5953538" cy="466725"/>
          </a:xfrm>
          <a:prstGeom prst="rect">
            <a:avLst/>
          </a:prstGeom>
        </p:spPr>
        <p:txBody>
          <a:bodyPr lIns="0" tIns="0" rIns="0" bIns="0" rtlCol="0" anchor="t">
            <a:spAutoFit/>
          </a:bodyPr>
          <a:lstStyle/>
          <a:p>
            <a:pPr algn="just">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CHỦ</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744" y="1750043"/>
            <a:ext cx="13454512" cy="6786913"/>
          </a:xfrm>
          <a:custGeom>
            <a:avLst/>
            <a:gdLst/>
            <a:ahLst/>
            <a:cxnLst/>
            <a:rect l="l" t="t" r="r" b="b"/>
            <a:pathLst>
              <a:path w="13454512" h="6786913">
                <a:moveTo>
                  <a:pt x="0" y="0"/>
                </a:moveTo>
                <a:lnTo>
                  <a:pt x="13454512" y="0"/>
                </a:lnTo>
                <a:lnTo>
                  <a:pt x="13454512" y="6786914"/>
                </a:lnTo>
                <a:lnTo>
                  <a:pt x="0" y="6786914"/>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6304340"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DANH SÁCH SẢN PHẨM</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744" y="1750043"/>
            <a:ext cx="13454512" cy="6786913"/>
          </a:xfrm>
          <a:custGeom>
            <a:avLst/>
            <a:gdLst/>
            <a:ahLst/>
            <a:cxnLst/>
            <a:rect l="l" t="t" r="r" b="b"/>
            <a:pathLst>
              <a:path w="13454512" h="6786913">
                <a:moveTo>
                  <a:pt x="0" y="0"/>
                </a:moveTo>
                <a:lnTo>
                  <a:pt x="13454512" y="0"/>
                </a:lnTo>
                <a:lnTo>
                  <a:pt x="13454512" y="6786914"/>
                </a:lnTo>
                <a:lnTo>
                  <a:pt x="0" y="6786914"/>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6329994"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CHI TIẾT SẢN PHẨM</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292" y="1748077"/>
            <a:ext cx="13455417" cy="6790847"/>
          </a:xfrm>
          <a:custGeom>
            <a:avLst/>
            <a:gdLst/>
            <a:ahLst/>
            <a:cxnLst/>
            <a:rect l="l" t="t" r="r" b="b"/>
            <a:pathLst>
              <a:path w="13455417" h="6790847">
                <a:moveTo>
                  <a:pt x="0" y="0"/>
                </a:moveTo>
                <a:lnTo>
                  <a:pt x="13455416" y="0"/>
                </a:lnTo>
                <a:lnTo>
                  <a:pt x="13455416" y="6790846"/>
                </a:lnTo>
                <a:lnTo>
                  <a:pt x="0" y="6790846"/>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7535704"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GIỎ HÀNG</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292" y="1755092"/>
            <a:ext cx="13455417" cy="6776816"/>
          </a:xfrm>
          <a:custGeom>
            <a:avLst/>
            <a:gdLst/>
            <a:ahLst/>
            <a:cxnLst/>
            <a:rect l="l" t="t" r="r" b="b"/>
            <a:pathLst>
              <a:path w="13455417" h="6776816">
                <a:moveTo>
                  <a:pt x="0" y="0"/>
                </a:moveTo>
                <a:lnTo>
                  <a:pt x="13455416" y="0"/>
                </a:lnTo>
                <a:lnTo>
                  <a:pt x="13455416" y="6776816"/>
                </a:lnTo>
                <a:lnTo>
                  <a:pt x="0" y="6776816"/>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7484397" y="9239250"/>
            <a:ext cx="713359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ĐẶT HÀNG</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292" y="1755092"/>
            <a:ext cx="13455417" cy="6776816"/>
          </a:xfrm>
          <a:custGeom>
            <a:avLst/>
            <a:gdLst/>
            <a:ahLst/>
            <a:cxnLst/>
            <a:rect l="l" t="t" r="r" b="b"/>
            <a:pathLst>
              <a:path w="13455417" h="6776816">
                <a:moveTo>
                  <a:pt x="0" y="0"/>
                </a:moveTo>
                <a:lnTo>
                  <a:pt x="13455416" y="0"/>
                </a:lnTo>
                <a:lnTo>
                  <a:pt x="13455416" y="6776816"/>
                </a:lnTo>
                <a:lnTo>
                  <a:pt x="0" y="6776816"/>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5637351" y="9015412"/>
            <a:ext cx="8467573"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CRUD SẢN PHẨM CỦA ADMIN</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stretch>
              <a:fillRect/>
            </a:stretch>
          </a:blipFill>
        </p:spPr>
      </p:sp>
      <p:sp>
        <p:nvSpPr>
          <p:cNvPr id="3" name="Freeform 3"/>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6292" y="1734046"/>
            <a:ext cx="13455417" cy="6818908"/>
          </a:xfrm>
          <a:custGeom>
            <a:avLst/>
            <a:gdLst/>
            <a:ahLst/>
            <a:cxnLst/>
            <a:rect l="l" t="t" r="r" b="b"/>
            <a:pathLst>
              <a:path w="13455417" h="6818908">
                <a:moveTo>
                  <a:pt x="0" y="0"/>
                </a:moveTo>
                <a:lnTo>
                  <a:pt x="13455416" y="0"/>
                </a:lnTo>
                <a:lnTo>
                  <a:pt x="13455416" y="6818908"/>
                </a:lnTo>
                <a:lnTo>
                  <a:pt x="0" y="6818908"/>
                </a:lnTo>
                <a:lnTo>
                  <a:pt x="0" y="0"/>
                </a:lnTo>
                <a:close/>
              </a:path>
            </a:pathLst>
          </a:custGeom>
          <a:blipFill>
            <a:blip r:embed="rId4"/>
            <a:stretch>
              <a:fillRect/>
            </a:stretch>
          </a:blipFill>
        </p:spPr>
      </p:sp>
      <p:sp>
        <p:nvSpPr>
          <p:cNvPr id="5" name="TextBox 5"/>
          <p:cNvSpPr txBox="1"/>
          <p:nvPr/>
        </p:nvSpPr>
        <p:spPr>
          <a:xfrm>
            <a:off x="-798720" y="667668"/>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Thiết kế</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6" name="TextBox 6"/>
          <p:cNvSpPr txBox="1"/>
          <p:nvPr/>
        </p:nvSpPr>
        <p:spPr>
          <a:xfrm>
            <a:off x="5423794" y="9015412"/>
            <a:ext cx="9160215"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TRANG CRUD NGƯỜI DÙNG CỦA ADMIN</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stretch>
              <a:fillRect/>
            </a:stretch>
          </a:blipFill>
        </p:spPr>
      </p:sp>
      <p:sp>
        <p:nvSpPr>
          <p:cNvPr id="4" name="TextBox 4"/>
          <p:cNvSpPr txBox="1"/>
          <p:nvPr/>
        </p:nvSpPr>
        <p:spPr>
          <a:xfrm>
            <a:off x="-285651" y="978304"/>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Kết luận</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
        <p:nvSpPr>
          <p:cNvPr id="5" name="TextBox 5"/>
          <p:cNvSpPr txBox="1"/>
          <p:nvPr/>
        </p:nvSpPr>
        <p:spPr>
          <a:xfrm>
            <a:off x="1028700" y="2598403"/>
            <a:ext cx="5953538"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HOÀN THÀNH</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grpSp>
        <p:nvGrpSpPr>
          <p:cNvPr id="6" name="Group 6"/>
          <p:cNvGrpSpPr/>
          <p:nvPr/>
        </p:nvGrpSpPr>
        <p:grpSpPr>
          <a:xfrm rot="0">
            <a:off x="11839509" y="-2100506"/>
            <a:ext cx="7649181" cy="7649181"/>
            <a:chOff x="0" y="0"/>
            <a:chExt cx="12700000" cy="12700000"/>
          </a:xfrm>
        </p:grpSpPr>
        <p:sp>
          <p:nvSpPr>
            <p:cNvPr id="7" name="Freeform 7"/>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4"/>
              <a:stretch>
                <a:fillRect t="-17371" b="-17371"/>
              </a:stretch>
            </a:blipFill>
          </p:spPr>
        </p:sp>
      </p:grpSp>
      <p:sp>
        <p:nvSpPr>
          <p:cNvPr id="8" name="TextBox 8"/>
          <p:cNvSpPr txBox="1"/>
          <p:nvPr/>
        </p:nvSpPr>
        <p:spPr>
          <a:xfrm>
            <a:off x="7429056" y="3293788"/>
            <a:ext cx="5427923" cy="4200525"/>
          </a:xfrm>
          <a:prstGeom prst="rect">
            <a:avLst/>
          </a:prstGeom>
        </p:spPr>
        <p:txBody>
          <a:bodyPr lIns="0" tIns="0" rIns="0" bIns="0" rtlCol="0" anchor="t">
            <a:spAutoFit/>
          </a:bodyPr>
          <a:lstStyle/>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Chưa phát triển hệ thống giao hàng.</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Chưa có tính năng phân tích dữ liệu mua bán.</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Chưa có chương trình khuyến mãi và khách hàng thân thiết</a:t>
            </a:r>
            <a:endParaRPr lang="en-US" sz="3000" spc="497">
              <a:solidFill>
                <a:srgbClr val="22423D"/>
              </a:solidFill>
              <a:latin typeface="Glacial Indifference"/>
              <a:ea typeface="Glacial Indifference"/>
              <a:cs typeface="Glacial Indifference"/>
              <a:sym typeface="Glacial Indifference"/>
            </a:endParaRPr>
          </a:p>
        </p:txBody>
      </p:sp>
      <p:sp>
        <p:nvSpPr>
          <p:cNvPr id="9" name="TextBox 9"/>
          <p:cNvSpPr txBox="1"/>
          <p:nvPr/>
        </p:nvSpPr>
        <p:spPr>
          <a:xfrm>
            <a:off x="7429056" y="2598403"/>
            <a:ext cx="5953538"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CHƯA ĐẠT</a:t>
            </a:r>
            <a:endParaRPr lang="en-US" sz="3000" spc="497">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p:txBody>
      </p:sp>
      <p:sp>
        <p:nvSpPr>
          <p:cNvPr id="10" name="TextBox 10"/>
          <p:cNvSpPr txBox="1"/>
          <p:nvPr/>
        </p:nvSpPr>
        <p:spPr>
          <a:xfrm>
            <a:off x="1028700" y="3702385"/>
            <a:ext cx="5427923" cy="3733800"/>
          </a:xfrm>
          <a:prstGeom prst="rect">
            <a:avLst/>
          </a:prstGeom>
        </p:spPr>
        <p:txBody>
          <a:bodyPr lIns="0" tIns="0" rIns="0" bIns="0" rtlCol="0" anchor="t">
            <a:spAutoFit/>
          </a:bodyPr>
          <a:lstStyle/>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Phát triển website mua bán mỹ phẩm</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Giao diện thân thiện, dễ sử dụng</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Hỗ trợ người dùng quản lý sản phẩm và đơn hàng</a:t>
            </a:r>
            <a:endParaRPr lang="en-US" sz="3000" spc="497">
              <a:solidFill>
                <a:srgbClr val="22423D"/>
              </a:solidFill>
              <a:latin typeface="Glacial Indifference"/>
              <a:ea typeface="Glacial Indifference"/>
              <a:cs typeface="Glacial Indifference"/>
              <a:sym typeface="Glacial Indifference"/>
            </a:endParaRPr>
          </a:p>
          <a:p>
            <a:pPr algn="l">
              <a:lnSpc>
                <a:spcPts val="3750"/>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99324" y="-2500429"/>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1"/>
            <a:stretch>
              <a:fillRect/>
            </a:stretch>
          </a:blipFill>
        </p:spPr>
      </p:sp>
      <p:sp>
        <p:nvSpPr>
          <p:cNvPr id="3" name="Freeform 3"/>
          <p:cNvSpPr/>
          <p:nvPr/>
        </p:nvSpPr>
        <p:spPr>
          <a:xfrm>
            <a:off x="-1131147" y="72205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823769" y="3093423"/>
            <a:ext cx="13359456" cy="3936618"/>
          </a:xfrm>
          <a:prstGeom prst="rect">
            <a:avLst/>
          </a:prstGeom>
        </p:spPr>
        <p:txBody>
          <a:bodyPr lIns="0" tIns="0" rIns="0" bIns="0" rtlCol="0" anchor="t">
            <a:spAutoFit/>
          </a:bodyPr>
          <a:lstStyle/>
          <a:p>
            <a:pPr marL="1014730" lvl="1" indent="-507365" algn="just">
              <a:lnSpc>
                <a:spcPts val="7945"/>
              </a:lnSpc>
              <a:buAutoNum type="arabicPeriod"/>
            </a:pPr>
            <a:r>
              <a:rPr lang="en-US" sz="4700" spc="780">
                <a:solidFill>
                  <a:srgbClr val="22423D"/>
                </a:solidFill>
                <a:latin typeface="Glacial Indifference"/>
                <a:ea typeface="Glacial Indifference"/>
                <a:cs typeface="Glacial Indifference"/>
                <a:sym typeface="Glacial Indifference"/>
              </a:rPr>
              <a:t>Giới thiệu Tool NoqueryBooster</a:t>
            </a:r>
            <a:endParaRPr lang="en-US" sz="4700" spc="780">
              <a:solidFill>
                <a:srgbClr val="22423D"/>
              </a:solidFill>
              <a:latin typeface="Glacial Indifference"/>
              <a:ea typeface="Glacial Indifference"/>
              <a:cs typeface="Glacial Indifference"/>
              <a:sym typeface="Glacial Indifference"/>
            </a:endParaRPr>
          </a:p>
          <a:p>
            <a:pPr marL="1014730" lvl="1" indent="-507365" algn="just">
              <a:lnSpc>
                <a:spcPts val="7945"/>
              </a:lnSpc>
              <a:buAutoNum type="arabicPeriod"/>
            </a:pPr>
            <a:r>
              <a:rPr lang="en-US" sz="4700" spc="780">
                <a:solidFill>
                  <a:srgbClr val="22423D"/>
                </a:solidFill>
                <a:latin typeface="Glacial Indifference"/>
                <a:ea typeface="Glacial Indifference"/>
                <a:cs typeface="Glacial Indifference"/>
                <a:sym typeface="Glacial Indifference"/>
              </a:rPr>
              <a:t>Xây dựng Database trên tool</a:t>
            </a:r>
            <a:endParaRPr lang="en-US" sz="4700" spc="780">
              <a:solidFill>
                <a:srgbClr val="22423D"/>
              </a:solidFill>
              <a:latin typeface="Glacial Indifference"/>
              <a:ea typeface="Glacial Indifference"/>
              <a:cs typeface="Glacial Indifference"/>
              <a:sym typeface="Glacial Indifference"/>
            </a:endParaRPr>
          </a:p>
          <a:p>
            <a:pPr marL="1014730" lvl="1" indent="-507365" algn="just">
              <a:lnSpc>
                <a:spcPts val="7945"/>
              </a:lnSpc>
              <a:buAutoNum type="arabicPeriod"/>
            </a:pPr>
            <a:r>
              <a:rPr lang="en-US" sz="4700" spc="780">
                <a:solidFill>
                  <a:srgbClr val="22423D"/>
                </a:solidFill>
                <a:latin typeface="Glacial Indifference"/>
                <a:ea typeface="Glacial Indifference"/>
                <a:cs typeface="Glacial Indifference"/>
                <a:sym typeface="Glacial Indifference"/>
              </a:rPr>
              <a:t>Xây dựng Ứng dụng kết nối db </a:t>
            </a:r>
            <a:endParaRPr lang="en-US" sz="4700" spc="780">
              <a:solidFill>
                <a:srgbClr val="22423D"/>
              </a:solidFill>
              <a:latin typeface="Glacial Indifference"/>
              <a:ea typeface="Glacial Indifference"/>
              <a:cs typeface="Glacial Indifference"/>
              <a:sym typeface="Glacial Indifference"/>
            </a:endParaRPr>
          </a:p>
          <a:p>
            <a:pPr marL="1014730" lvl="1" indent="-507365" algn="just">
              <a:lnSpc>
                <a:spcPts val="7945"/>
              </a:lnSpc>
              <a:buAutoNum type="arabicPeriod"/>
            </a:pPr>
            <a:r>
              <a:rPr lang="en-US" sz="4700" spc="780">
                <a:solidFill>
                  <a:srgbClr val="22423D"/>
                </a:solidFill>
                <a:latin typeface="Glacial Indifference"/>
                <a:ea typeface="Glacial Indifference"/>
                <a:cs typeface="Glacial Indifference"/>
                <a:sym typeface="Glacial Indifference"/>
              </a:rPr>
              <a:t>Demo </a:t>
            </a:r>
            <a:endParaRPr lang="en-US" sz="4700" spc="780">
              <a:solidFill>
                <a:srgbClr val="22423D"/>
              </a:solidFill>
              <a:latin typeface="Glacial Indifference"/>
              <a:ea typeface="Glacial Indifference"/>
              <a:cs typeface="Glacial Indifference"/>
              <a:sym typeface="Glacial Indifference"/>
            </a:endParaRPr>
          </a:p>
        </p:txBody>
      </p:sp>
      <p:sp>
        <p:nvSpPr>
          <p:cNvPr id="5" name="Freeform 5"/>
          <p:cNvSpPr/>
          <p:nvPr/>
        </p:nvSpPr>
        <p:spPr>
          <a:xfrm>
            <a:off x="-1045422" y="7030042"/>
            <a:ext cx="4868329" cy="5014197"/>
          </a:xfrm>
          <a:custGeom>
            <a:avLst/>
            <a:gdLst/>
            <a:ahLst/>
            <a:cxnLst/>
            <a:rect l="l" t="t" r="r" b="b"/>
            <a:pathLst>
              <a:path w="4868329" h="5014197">
                <a:moveTo>
                  <a:pt x="0" y="0"/>
                </a:moveTo>
                <a:lnTo>
                  <a:pt x="4868329" y="0"/>
                </a:lnTo>
                <a:lnTo>
                  <a:pt x="4868329" y="5014196"/>
                </a:lnTo>
                <a:lnTo>
                  <a:pt x="0" y="5014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87415" y="4135686"/>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Nội dung</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130694" y="7232997"/>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stretch>
              <a:fillRect/>
            </a:stretch>
          </a:blipFill>
        </p:spPr>
      </p:sp>
      <p:grpSp>
        <p:nvGrpSpPr>
          <p:cNvPr id="4" name="Group 4"/>
          <p:cNvGrpSpPr>
            <a:grpSpLocks noChangeAspect="1"/>
          </p:cNvGrpSpPr>
          <p:nvPr/>
        </p:nvGrpSpPr>
        <p:grpSpPr>
          <a:xfrm rot="0">
            <a:off x="2193255" y="3195998"/>
            <a:ext cx="6939368" cy="5769228"/>
            <a:chOff x="0" y="0"/>
            <a:chExt cx="6273800" cy="5215890"/>
          </a:xfrm>
        </p:grpSpPr>
        <p:sp>
          <p:nvSpPr>
            <p:cNvPr id="5" name="Freeform 5"/>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4"/>
              <a:stretch>
                <a:fillRect t="-14098" b="-36254"/>
              </a:stretch>
            </a:blipFill>
          </p:spPr>
        </p:sp>
        <p:sp>
          <p:nvSpPr>
            <p:cNvPr id="6" name="Freeform 6"/>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5"/>
              <a:stretch>
                <a:fillRect l="-7" r="-7"/>
              </a:stretch>
            </a:blipFill>
          </p:spPr>
        </p:sp>
      </p:grpSp>
      <p:sp>
        <p:nvSpPr>
          <p:cNvPr id="7" name="TextBox 7"/>
          <p:cNvSpPr txBox="1"/>
          <p:nvPr/>
        </p:nvSpPr>
        <p:spPr>
          <a:xfrm>
            <a:off x="10141207" y="4478575"/>
            <a:ext cx="5953538" cy="3267075"/>
          </a:xfrm>
          <a:prstGeom prst="rect">
            <a:avLst/>
          </a:prstGeom>
        </p:spPr>
        <p:txBody>
          <a:bodyPr lIns="0" tIns="0" rIns="0" bIns="0" rtlCol="0" anchor="t">
            <a:spAutoFit/>
          </a:bodyPr>
          <a:lstStyle/>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Mở rộng tính năng</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Phát triển ứng dụng di động.</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Tăng cường bảo mật.</a:t>
            </a:r>
            <a:endParaRPr lang="en-US" sz="3000" spc="497">
              <a:solidFill>
                <a:srgbClr val="22423D"/>
              </a:solidFill>
              <a:latin typeface="Glacial Indifference"/>
              <a:ea typeface="Glacial Indifference"/>
              <a:cs typeface="Glacial Indifference"/>
              <a:sym typeface="Glacial Indifference"/>
            </a:endParaRPr>
          </a:p>
          <a:p>
            <a:pPr marL="647700" lvl="1" indent="-323850" algn="l">
              <a:lnSpc>
                <a:spcPts val="3750"/>
              </a:lnSpc>
              <a:buFont typeface="Arial" panose="020B0604020202020204"/>
              <a:buChar char="•"/>
            </a:pPr>
            <a:r>
              <a:rPr lang="en-US" sz="3000" spc="497">
                <a:solidFill>
                  <a:srgbClr val="22423D"/>
                </a:solidFill>
                <a:latin typeface="Glacial Indifference"/>
                <a:ea typeface="Glacial Indifference"/>
                <a:cs typeface="Glacial Indifference"/>
                <a:sym typeface="Glacial Indifference"/>
              </a:rPr>
              <a:t>Xây dựng chương trình khuyến mãi và khách hàng thân thiết.</a:t>
            </a:r>
            <a:endParaRPr lang="en-US" sz="3000" spc="497">
              <a:solidFill>
                <a:srgbClr val="22423D"/>
              </a:solidFill>
              <a:latin typeface="Glacial Indifference"/>
              <a:ea typeface="Glacial Indifference"/>
              <a:cs typeface="Glacial Indifference"/>
              <a:sym typeface="Glacial Indifference"/>
            </a:endParaRPr>
          </a:p>
        </p:txBody>
      </p:sp>
      <p:sp>
        <p:nvSpPr>
          <p:cNvPr id="8" name="TextBox 8"/>
          <p:cNvSpPr txBox="1"/>
          <p:nvPr/>
        </p:nvSpPr>
        <p:spPr>
          <a:xfrm>
            <a:off x="10141207" y="3183121"/>
            <a:ext cx="5953538" cy="466725"/>
          </a:xfrm>
          <a:prstGeom prst="rect">
            <a:avLst/>
          </a:prstGeom>
        </p:spPr>
        <p:txBody>
          <a:bodyPr lIns="0" tIns="0" rIns="0" bIns="0" rtlCol="0" anchor="t">
            <a:spAutoFit/>
          </a:bodyPr>
          <a:lstStyle/>
          <a:p>
            <a:pPr algn="l">
              <a:lnSpc>
                <a:spcPts val="3750"/>
              </a:lnSpc>
            </a:pPr>
            <a:r>
              <a:rPr lang="en-US" sz="3000" spc="497">
                <a:solidFill>
                  <a:srgbClr val="22423D"/>
                </a:solidFill>
                <a:latin typeface="Glacial Indifference"/>
                <a:ea typeface="Glacial Indifference"/>
                <a:cs typeface="Glacial Indifference"/>
                <a:sym typeface="Glacial Indifference"/>
              </a:rPr>
              <a:t>ĐỊNH HƯỚNG PHÁT TRIỂN</a:t>
            </a:r>
            <a:endParaRPr lang="en-US" sz="3000" spc="497">
              <a:solidFill>
                <a:srgbClr val="22423D"/>
              </a:solidFill>
              <a:latin typeface="Glacial Indifference"/>
              <a:ea typeface="Glacial Indifference"/>
              <a:cs typeface="Glacial Indifference"/>
              <a:sym typeface="Glacial Indifference"/>
            </a:endParaRPr>
          </a:p>
        </p:txBody>
      </p:sp>
      <p:sp>
        <p:nvSpPr>
          <p:cNvPr id="9" name="TextBox 9"/>
          <p:cNvSpPr txBox="1"/>
          <p:nvPr/>
        </p:nvSpPr>
        <p:spPr>
          <a:xfrm>
            <a:off x="-285651" y="978304"/>
            <a:ext cx="6222514" cy="1007814"/>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rPr>
              <a:t>Kết luận</a:t>
            </a:r>
            <a:endParaRPr lang="en-US" sz="8500">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9551227" y="2740689"/>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20740" y="3141157"/>
            <a:ext cx="4601493" cy="7811176"/>
          </a:xfrm>
          <a:custGeom>
            <a:avLst/>
            <a:gdLst/>
            <a:ahLst/>
            <a:cxnLst/>
            <a:rect l="l" t="t" r="r" b="b"/>
            <a:pathLst>
              <a:path w="4601493" h="7811176">
                <a:moveTo>
                  <a:pt x="0" y="0"/>
                </a:moveTo>
                <a:lnTo>
                  <a:pt x="4601493" y="0"/>
                </a:lnTo>
                <a:lnTo>
                  <a:pt x="4601493" y="7811176"/>
                </a:lnTo>
                <a:lnTo>
                  <a:pt x="0" y="7811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21486" y="4430961"/>
            <a:ext cx="13323353" cy="2006103"/>
          </a:xfrm>
          <a:prstGeom prst="rect">
            <a:avLst/>
          </a:prstGeom>
        </p:spPr>
        <p:txBody>
          <a:bodyPr lIns="0" tIns="0" rIns="0" bIns="0" rtlCol="0" anchor="t">
            <a:spAutoFit/>
          </a:bodyPr>
          <a:lstStyle/>
          <a:p>
            <a:pPr algn="ctr">
              <a:lnSpc>
                <a:spcPts val="14280"/>
              </a:lnSpc>
            </a:pPr>
            <a:r>
              <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rPr>
              <a:t>Demo</a:t>
            </a:r>
            <a:endPar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1"/>
            <a:stretch>
              <a:fillRect/>
            </a:stretch>
          </a:blipFill>
        </p:spPr>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2"/>
            <a:stretch>
              <a:fillRect/>
            </a:stretch>
          </a:blipFill>
        </p:spPr>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3"/>
            <a:stretch>
              <a:fillRect/>
            </a:stretch>
          </a:blipFill>
        </p:spPr>
      </p:sp>
      <p:sp>
        <p:nvSpPr>
          <p:cNvPr id="5" name="TextBox 5"/>
          <p:cNvSpPr txBox="1"/>
          <p:nvPr/>
        </p:nvSpPr>
        <p:spPr>
          <a:xfrm>
            <a:off x="3985231" y="4362956"/>
            <a:ext cx="10317538" cy="2646937"/>
          </a:xfrm>
          <a:prstGeom prst="rect">
            <a:avLst/>
          </a:prstGeom>
        </p:spPr>
        <p:txBody>
          <a:bodyPr lIns="0" tIns="0" rIns="0" bIns="0" rtlCol="0" anchor="t">
            <a:spAutoFit/>
          </a:bodyPr>
          <a:lstStyle/>
          <a:p>
            <a:pPr algn="ctr">
              <a:lnSpc>
                <a:spcPts val="9010"/>
              </a:lnSpc>
            </a:pPr>
            <a:r>
              <a:rPr lang="en-US" sz="17005">
                <a:solidFill>
                  <a:srgbClr val="22423D"/>
                </a:solidFill>
                <a:latin typeface="Moontime"/>
                <a:ea typeface="Moontime"/>
                <a:cs typeface="Moontime"/>
                <a:sym typeface="Moontime"/>
              </a:rPr>
              <a:t>Thank</a:t>
            </a:r>
            <a:endParaRPr lang="en-US" sz="17005">
              <a:solidFill>
                <a:srgbClr val="22423D"/>
              </a:solidFill>
              <a:latin typeface="Moontime"/>
              <a:ea typeface="Moontime"/>
              <a:cs typeface="Moontime"/>
              <a:sym typeface="Moontime"/>
            </a:endParaRPr>
          </a:p>
          <a:p>
            <a:pPr algn="ctr">
              <a:lnSpc>
                <a:spcPts val="9010"/>
              </a:lnSpc>
            </a:pPr>
            <a:r>
              <a:rPr lang="en-US" sz="17005">
                <a:solidFill>
                  <a:srgbClr val="22423D"/>
                </a:solidFill>
                <a:latin typeface="Moontime"/>
                <a:ea typeface="Moontime"/>
                <a:cs typeface="Moontime"/>
                <a:sym typeface="Moontime"/>
              </a:rPr>
              <a:t>you</a:t>
            </a:r>
            <a:endParaRPr lang="en-US" sz="17005">
              <a:solidFill>
                <a:srgbClr val="22423D"/>
              </a:solidFill>
              <a:latin typeface="Moontime"/>
              <a:ea typeface="Moontime"/>
              <a:cs typeface="Moontime"/>
              <a:sym typeface="Moontim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0298419" y="1792536"/>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21486" y="4430961"/>
            <a:ext cx="12445027" cy="2006103"/>
          </a:xfrm>
          <a:prstGeom prst="rect">
            <a:avLst/>
          </a:prstGeom>
        </p:spPr>
        <p:txBody>
          <a:bodyPr lIns="0" tIns="0" rIns="0" bIns="0" rtlCol="0" anchor="t">
            <a:spAutoFit/>
          </a:bodyPr>
          <a:lstStyle/>
          <a:p>
            <a:pPr algn="ctr">
              <a:lnSpc>
                <a:spcPts val="14280"/>
              </a:lnSpc>
            </a:pPr>
            <a:r>
              <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rPr>
              <a:t>Giới thiệu</a:t>
            </a:r>
            <a:endParaRPr lang="en-US" sz="17005">
              <a:solidFill>
                <a:srgbClr val="22423D"/>
              </a:solidFill>
              <a:latin typeface="Dancing Script" panose="03080600040507000D00"/>
              <a:ea typeface="Dancing Script" panose="03080600040507000D00"/>
              <a:cs typeface="Dancing Script" panose="03080600040507000D00"/>
              <a:sym typeface="Dancing Script" panose="03080600040507000D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553397" y="6510569"/>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5" name="TextBox 5"/>
          <p:cNvSpPr txBox="1"/>
          <p:nvPr/>
        </p:nvSpPr>
        <p:spPr>
          <a:xfrm>
            <a:off x="553693" y="3643081"/>
            <a:ext cx="17449782" cy="286748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NoQueryBooster </a:t>
            </a:r>
            <a:r>
              <a:rPr lang="en-US" sz="2745" spc="456">
                <a:solidFill>
                  <a:srgbClr val="22423D"/>
                </a:solidFill>
                <a:latin typeface="Glacial Indifference"/>
                <a:ea typeface="Glacial Indifference"/>
                <a:cs typeface="Glacial Indifference"/>
                <a:sym typeface="Glacial Indifference"/>
              </a:rPr>
              <a:t>là một công cụ GUI đa nền tảng, hoạt động trên các hệ điều hành Linux, Windows, và Mac OS. Ban đầu được gọi là MongoBooster hoặc NoSQLBooster, công cụ này đã đổi tên vì lý do thương hiệu. NoQueryBooster hỗ trợ quản lý cơ sở dữ liệu MongoDB từ phiên bản v2.2 đến v3.2, đồng thời hỗ trợ cú pháp ES2017 để mang lại trải nghiệm lập trình hiện đại.</a:t>
            </a:r>
            <a:endParaRPr lang="en-US" sz="2745" spc="456">
              <a:solidFill>
                <a:srgbClr val="22423D"/>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553397" y="6510569"/>
            <a:ext cx="4734603" cy="4114800"/>
          </a:xfrm>
          <a:custGeom>
            <a:avLst/>
            <a:gdLst/>
            <a:ahLst/>
            <a:cxnLst/>
            <a:rect l="l" t="t" r="r" b="b"/>
            <a:pathLst>
              <a:path w="4734603" h="4114800">
                <a:moveTo>
                  <a:pt x="0" y="0"/>
                </a:moveTo>
                <a:lnTo>
                  <a:pt x="4734603" y="0"/>
                </a:lnTo>
                <a:lnTo>
                  <a:pt x="473460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5" name="TextBox 5"/>
          <p:cNvSpPr txBox="1"/>
          <p:nvPr/>
        </p:nvSpPr>
        <p:spPr>
          <a:xfrm>
            <a:off x="553693" y="3643081"/>
            <a:ext cx="17449782" cy="3448513"/>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a:ea typeface="Glacial Indifference"/>
                <a:cs typeface="Glacial Indifference"/>
                <a:sym typeface="Glacial Indifference"/>
              </a:rPr>
              <a:t>Một trong những tính năng nổi bật của NoQueryBooster là IntelliSense, cung cấp hoàn thành mã tự động và gợi ý cho biến, phương thức, từ khóa, thuộc tính, và tên bộ sưu tập MongoDB. Công cụ tích hợp rất nhiều đoạn mã giúp người dùng viết truy vấn nhanh hơn. Với giao diện người dùng đồ họa trực quan và tích hợp công cụ JavaScript, NoQueryBooster giúp quản lý cơ sở dữ liệu trở nên dễ dàng và hiệu quả hơn.</a:t>
            </a:r>
            <a:endParaRPr lang="en-US" sz="2745" spc="456">
              <a:solidFill>
                <a:srgbClr val="22423D"/>
              </a:solidFill>
              <a:latin typeface="Glacial Indifference"/>
              <a:ea typeface="Glacial Indifference"/>
              <a:cs typeface="Glacial Indifference"/>
              <a:sym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4" name="TextBox 4"/>
          <p:cNvSpPr txBox="1"/>
          <p:nvPr/>
        </p:nvSpPr>
        <p:spPr>
          <a:xfrm>
            <a:off x="704655" y="3189862"/>
            <a:ext cx="17449782" cy="519158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a:ea typeface="Glacial Indifference"/>
                <a:cs typeface="Glacial Indifference"/>
                <a:sym typeface="Glacial Indifference"/>
              </a:rPr>
              <a:t>- Hiểu và gợi ý phương thức, thuộc tính, biến, từ khóa, tên collection, tên trường, và toán tử.</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 Hỗ trợ câu lệnh SQL, hàm, biểu thức và tổng hợp cho bộ sưu tập với đối tượng và mảng lồng nhau.</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 Lắp ráp các gói npm trong tập lệnh shell MongoDB.</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 Dịch truy vấn MongoDB (find, aggregate, SQL query) sang MongoDB Shell, JavaScript (Node.js), Java, C#, Python.</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 Trình xây dựng truy vấn trực quan, không cần kiến thức về cú pháp lệnh shell MongoDB.</a:t>
            </a:r>
            <a:endParaRPr lang="en-US" sz="2745" spc="456">
              <a:solidFill>
                <a:srgbClr val="22423D"/>
              </a:solidFill>
              <a:latin typeface="Glacial Indifference"/>
              <a:ea typeface="Glacial Indifference"/>
              <a:cs typeface="Glacial Indifference"/>
              <a:sym typeface="Glacial Indifference"/>
            </a:endParaRPr>
          </a:p>
        </p:txBody>
      </p:sp>
      <p:sp>
        <p:nvSpPr>
          <p:cNvPr id="5" name="Freeform 5"/>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Đặc điểm chính</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4" name="TextBox 4"/>
          <p:cNvSpPr txBox="1"/>
          <p:nvPr/>
        </p:nvSpPr>
        <p:spPr>
          <a:xfrm>
            <a:off x="704655" y="3189862"/>
            <a:ext cx="17449782" cy="8677738"/>
          </a:xfrm>
          <a:prstGeom prst="rect">
            <a:avLst/>
          </a:prstGeom>
        </p:spPr>
        <p:txBody>
          <a:bodyPr lIns="0" tIns="0" rIns="0" bIns="0" rtlCol="0" anchor="t">
            <a:spAutoFit/>
          </a:bodyPr>
          <a:lstStyle/>
          <a:p>
            <a:pPr marL="593090" lvl="1" indent="-296545" algn="just">
              <a:lnSpc>
                <a:spcPts val="4645"/>
              </a:lnSpc>
              <a:buAutoNum type="arabicPeriod"/>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Nhập xuất dữ liệu</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Trực tiếp nhập và xuất các bộ sưu tập từ / đến tệp JSON / CSV.</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Nhập dữ liệu từ RDBMS như MySQL, PostgreSQL và SQL Server.</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X</a:t>
            </a:r>
            <a:r>
              <a:rPr lang="en-US" sz="2745" spc="456">
                <a:solidFill>
                  <a:srgbClr val="22423D"/>
                </a:solidFill>
                <a:latin typeface="Glacial Indifference"/>
                <a:ea typeface="Glacial Indifference"/>
                <a:cs typeface="Glacial Indifference"/>
                <a:sym typeface="Glacial Indifference"/>
              </a:rPr>
              <a:t>uất dữ liệu từ MongoDB sang MySQL, PostgreSQL, SQL Server và Oracle.</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AutoNum type="arabicPeriod"/>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Trình Tạo Dữ Liệu Thử Nghiệm</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cho phép tạo một bộ sưu tập dữ liệu giả ngẫu nhiên để có thể dễ dàng kiểm tra các truy vấn MongoDB của mình.</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AutoNum type="arabicPeriod"/>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Cung Cấp Gợi Ý Mã Lệnh</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Cung cấp hàng loạt đoạn mã tích hợp để giúp viết tập lệnh shell MongoDB một cách hiệu quả</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p>
          <a:p>
            <a:pPr algn="just">
              <a:lnSpc>
                <a:spcPts val="4645"/>
              </a:lnSpc>
            </a:pPr>
          </a:p>
          <a:p>
            <a:pPr algn="just">
              <a:lnSpc>
                <a:spcPts val="4645"/>
              </a:lnSpc>
            </a:pPr>
          </a:p>
          <a:p>
            <a:pPr algn="just">
              <a:lnSpc>
                <a:spcPts val="4645"/>
              </a:lnSpc>
            </a:pPr>
          </a:p>
          <a:p>
            <a:pPr algn="just">
              <a:lnSpc>
                <a:spcPts val="4645"/>
              </a:lnSpc>
            </a:pPr>
          </a:p>
        </p:txBody>
      </p:sp>
      <p:sp>
        <p:nvSpPr>
          <p:cNvPr id="5" name="Freeform 5"/>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78051" y="-2169372"/>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704655" y="3189862"/>
            <a:ext cx="17449782" cy="7515688"/>
          </a:xfrm>
          <a:prstGeom prst="rect">
            <a:avLst/>
          </a:prstGeom>
        </p:spPr>
        <p:txBody>
          <a:bodyPr lIns="0" tIns="0" rIns="0" bIns="0" rtlCol="0" anchor="t">
            <a:spAutoFit/>
          </a:bodyPr>
          <a:lstStyle/>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4.Truy vấn MongoDB bằng SQL</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algn="just">
              <a:lnSpc>
                <a:spcPts val="4645"/>
              </a:lnSpc>
            </a:pPr>
            <a:r>
              <a:rPr lang="en-US" sz="2745" spc="456">
                <a:solidFill>
                  <a:srgbClr val="22423D"/>
                </a:solidFill>
                <a:latin typeface="Glacial Indifference"/>
                <a:ea typeface="Glacial Indifference"/>
                <a:cs typeface="Glacial Indifference"/>
                <a:sym typeface="Glacial Indifference"/>
              </a:rPr>
              <a:t>Có thể chạy truy vấn SQL SELECT đối với MongoDB. Hỗ trợ SQL bao gồm SQL-Join, các hàm, biểu thức, tổng hợp cho các bộ sưu tập với các đối tượng và mảng lồng nhau.</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r>
              <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rPr>
              <a:t>5. Truy vấn thông thạo</a:t>
            </a:r>
            <a:endParaRPr lang="en-US" sz="2745" spc="456">
              <a:solidFill>
                <a:srgbClr val="22423D"/>
              </a:solidFill>
              <a:latin typeface="Glacial Indifference Bold" panose="00000800000000000000"/>
              <a:ea typeface="Glacial Indifference Bold" panose="00000800000000000000"/>
              <a:cs typeface="Glacial Indifference Bold" panose="00000800000000000000"/>
              <a:sym typeface="Glacial Indifference Bold" panose="00000800000000000000"/>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Hỗ trợ API trình xây dựng truy vấn lưu loát giống như Mongoose</a:t>
            </a:r>
            <a:endParaRPr lang="en-US" sz="2745" spc="456">
              <a:solidFill>
                <a:srgbClr val="22423D"/>
              </a:solidFill>
              <a:latin typeface="Glacial Indifference"/>
              <a:ea typeface="Glacial Indifference"/>
              <a:cs typeface="Glacial Indifference"/>
              <a:sym typeface="Glacial Indifference"/>
            </a:endParaRPr>
          </a:p>
          <a:p>
            <a:pPr marL="593090" lvl="1" indent="-296545" algn="just">
              <a:lnSpc>
                <a:spcPts val="4645"/>
              </a:lnSpc>
              <a:buFont typeface="Arial" panose="020B0604020202020204"/>
              <a:buChar char="•"/>
            </a:pPr>
            <a:r>
              <a:rPr lang="en-US" sz="2745" spc="456">
                <a:solidFill>
                  <a:srgbClr val="22423D"/>
                </a:solidFill>
                <a:latin typeface="Glacial Indifference"/>
                <a:ea typeface="Glacial Indifference"/>
                <a:cs typeface="Glacial Indifference"/>
                <a:sym typeface="Glacial Indifference"/>
              </a:rPr>
              <a:t>Cho phép xây dựng một truy vấn bằng cách sử dụng cú pháp chuỗi, thay vì chỉ định một đối tượng JSON</a:t>
            </a:r>
            <a:endParaRPr lang="en-US" sz="2745" spc="456">
              <a:solidFill>
                <a:srgbClr val="22423D"/>
              </a:solidFill>
              <a:latin typeface="Glacial Indifference"/>
              <a:ea typeface="Glacial Indifference"/>
              <a:cs typeface="Glacial Indifference"/>
              <a:sym typeface="Glacial Indifference"/>
            </a:endParaRPr>
          </a:p>
          <a:p>
            <a:pPr algn="just">
              <a:lnSpc>
                <a:spcPts val="4645"/>
              </a:lnSpc>
            </a:pPr>
          </a:p>
          <a:p>
            <a:pPr algn="just">
              <a:lnSpc>
                <a:spcPts val="4645"/>
              </a:lnSpc>
            </a:pPr>
          </a:p>
          <a:p>
            <a:pPr algn="just">
              <a:lnSpc>
                <a:spcPts val="4645"/>
              </a:lnSpc>
            </a:pPr>
          </a:p>
          <a:p>
            <a:pPr algn="just">
              <a:lnSpc>
                <a:spcPts val="4645"/>
              </a:lnSpc>
            </a:pPr>
          </a:p>
          <a:p>
            <a:pPr algn="just">
              <a:lnSpc>
                <a:spcPts val="4645"/>
              </a:lnSpc>
            </a:pPr>
          </a:p>
        </p:txBody>
      </p:sp>
      <p:sp>
        <p:nvSpPr>
          <p:cNvPr id="4" name="Freeform 4"/>
          <p:cNvSpPr/>
          <p:nvPr/>
        </p:nvSpPr>
        <p:spPr>
          <a:xfrm>
            <a:off x="13833756" y="911502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5651" y="978305"/>
            <a:ext cx="6222514" cy="1007812"/>
          </a:xfrm>
          <a:prstGeom prst="rect">
            <a:avLst/>
          </a:prstGeom>
        </p:spPr>
        <p:txBody>
          <a:bodyPr lIns="0" tIns="0" rIns="0" bIns="0" rtlCol="0" anchor="t">
            <a:spAutoFit/>
          </a:bodyPr>
          <a:lstStyle/>
          <a:p>
            <a:pPr algn="ctr">
              <a:lnSpc>
                <a:spcPts val="7140"/>
              </a:lnSpc>
            </a:pPr>
            <a:r>
              <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Giới thiệu</a:t>
            </a:r>
            <a:endParaRPr lang="en-US" sz="85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
        <p:nvSpPr>
          <p:cNvPr id="6" name="TextBox 6"/>
          <p:cNvSpPr txBox="1"/>
          <p:nvPr/>
        </p:nvSpPr>
        <p:spPr>
          <a:xfrm>
            <a:off x="5936862" y="2176617"/>
            <a:ext cx="6222514" cy="670260"/>
          </a:xfrm>
          <a:prstGeom prst="rect">
            <a:avLst/>
          </a:prstGeom>
        </p:spPr>
        <p:txBody>
          <a:bodyPr lIns="0" tIns="0" rIns="0" bIns="0" rtlCol="0" anchor="t">
            <a:spAutoFit/>
          </a:bodyPr>
          <a:lstStyle/>
          <a:p>
            <a:pPr algn="ctr">
              <a:lnSpc>
                <a:spcPts val="4790"/>
              </a:lnSpc>
            </a:pPr>
            <a:r>
              <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rPr>
              <a:t>Các chức năng</a:t>
            </a:r>
            <a:endParaRPr lang="en-US" sz="5700">
              <a:solidFill>
                <a:srgbClr val="22423D"/>
              </a:solidFill>
              <a:latin typeface="Dancing Script Bold" panose="03080800040507000D00"/>
              <a:ea typeface="Dancing Script Bold" panose="03080800040507000D00"/>
              <a:cs typeface="Dancing Script Bold" panose="03080800040507000D00"/>
              <a:sym typeface="Dancing Script Bold" panose="03080800040507000D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5726</Words>
  <Application>WPS Presentation</Application>
  <PresentationFormat>On-screen Show (4:3)</PresentationFormat>
  <Paragraphs>237</Paragraphs>
  <Slides>32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SimSun</vt:lpstr>
      <vt:lpstr>Wingdings</vt:lpstr>
      <vt:lpstr>Dancing Script</vt:lpstr>
      <vt:lpstr>Glacial Indifference</vt:lpstr>
      <vt:lpstr>Dancing Script Bold</vt:lpstr>
      <vt:lpstr>Glacial Indifference Bold</vt:lpstr>
      <vt:lpstr>Arial</vt:lpstr>
      <vt:lpstr>Calibri</vt:lpstr>
      <vt:lpstr>Microsoft YaHei</vt:lpstr>
      <vt:lpstr>Arial Unicode MS</vt:lpstr>
      <vt:lpstr>Moontime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
  <cp:lastModifiedBy>Trinh Trinh</cp:lastModifiedBy>
  <cp:revision>2</cp:revision>
  <dcterms:created xsi:type="dcterms:W3CDTF">2006-08-16T00:00:00Z</dcterms:created>
  <dcterms:modified xsi:type="dcterms:W3CDTF">2024-08-06T16:43:46Z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7F3DB6B6A5054C50A856ED13C093B615_12</vt:lpwstr>
  </property>
  <property fmtid="{D5CDD505-2E9C-101B-9397-08002B2CF9AE}" pid="3" name="KSOProductBuildVer">
    <vt:lpwstr>1033-12.2.0.17545</vt:lpwstr>
  </property>
</Properties>
</file>